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2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91" r:id="rId12"/>
    <p:sldId id="267" r:id="rId13"/>
    <p:sldId id="281" r:id="rId14"/>
    <p:sldId id="283" r:id="rId15"/>
    <p:sldId id="292" r:id="rId16"/>
    <p:sldId id="287" r:id="rId17"/>
    <p:sldId id="288" r:id="rId18"/>
    <p:sldId id="290" r:id="rId19"/>
    <p:sldId id="273" r:id="rId20"/>
    <p:sldId id="279" r:id="rId21"/>
  </p:sldIdLst>
  <p:sldSz cx="9144000" cy="6858000" type="screen4x3"/>
  <p:notesSz cx="6858000" cy="9144000"/>
  <p:custDataLst>
    <p:tags r:id="rId2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686868"/>
    <a:srgbClr val="4E4E4E"/>
    <a:srgbClr val="800080"/>
    <a:srgbClr val="000000"/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5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hyperlink" Target="http://hunch.net/~coms-4771/quinlan.pdf" TargetMode="Externa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et" TargetMode="External"/><Relationship Id="rId2" Type="http://schemas.openxmlformats.org/officeDocument/2006/relationships/hyperlink" Target="https://cran.r-project.org/package=tidyver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8"/>
          <a:stretch/>
        </p:blipFill>
        <p:spPr bwMode="auto">
          <a:xfrm>
            <a:off x="4340919" y="1212338"/>
            <a:ext cx="4320000" cy="24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might already know…</a:t>
            </a:r>
          </a:p>
          <a:p>
            <a:endParaRPr lang="en-GB" dirty="0"/>
          </a:p>
          <a:p>
            <a:pPr lvl="1"/>
            <a:r>
              <a:rPr lang="en-GB" dirty="0"/>
              <a:t>Linear Regression</a:t>
            </a:r>
          </a:p>
          <a:p>
            <a:pPr lvl="2">
              <a:buClrTx/>
            </a:pPr>
            <a:r>
              <a:rPr lang="en-GB" dirty="0"/>
              <a:t>to predict a score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Logistic Regression</a:t>
            </a:r>
          </a:p>
          <a:p>
            <a:pPr lvl="2">
              <a:buClrTx/>
            </a:pPr>
            <a:r>
              <a:rPr lang="en-GB" dirty="0"/>
              <a:t>to predict a probability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linear and logistic regressions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0919" y="3493698"/>
            <a:ext cx="451972" cy="19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Picture 11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3"/>
          <a:stretch/>
        </p:blipFill>
        <p:spPr bwMode="auto">
          <a:xfrm>
            <a:off x="4340919" y="3692106"/>
            <a:ext cx="4320000" cy="22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 flipH="1" flipV="1">
            <a:off x="6509462" y="3340987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6997432" y="2977248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 conceptually simple algorithm: if you want to classify a new item, look at its </a:t>
            </a:r>
            <a:r>
              <a:rPr lang="en-US" b="1" dirty="0"/>
              <a:t>neighbors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How many neighbors?</a:t>
            </a:r>
          </a:p>
          <a:p>
            <a:pPr lvl="1">
              <a:buClrTx/>
            </a:pPr>
            <a:r>
              <a:rPr lang="en-US" dirty="0"/>
              <a:t>Obviously </a:t>
            </a:r>
            <a:r>
              <a:rPr lang="en-US" b="1" dirty="0"/>
              <a:t>K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Which neighbors are the nearest ones?</a:t>
            </a:r>
          </a:p>
          <a:p>
            <a:pPr lvl="1">
              <a:buClrTx/>
            </a:pPr>
            <a:r>
              <a:rPr lang="en-US" dirty="0"/>
              <a:t>Euclidean distance</a:t>
            </a:r>
          </a:p>
          <a:p>
            <a:pPr lvl="1">
              <a:buClrTx/>
            </a:pPr>
            <a:r>
              <a:rPr lang="en-US" dirty="0"/>
              <a:t>Chebyshev distance</a:t>
            </a:r>
          </a:p>
          <a:p>
            <a:pPr lvl="1">
              <a:buClrTx/>
            </a:pPr>
            <a:r>
              <a:rPr lang="en-US" dirty="0"/>
              <a:t>Manhattan distance</a:t>
            </a:r>
          </a:p>
          <a:p>
            <a:pPr lvl="1">
              <a:buClrTx/>
            </a:pPr>
            <a:r>
              <a:rPr lang="en-US" dirty="0"/>
              <a:t>and many more…</a:t>
            </a:r>
          </a:p>
          <a:p>
            <a:pPr marL="176213" lvl="1" indent="-176213"/>
            <a:endParaRPr lang="en-US" dirty="0"/>
          </a:p>
          <a:p>
            <a:pPr marL="176213" lvl="1" indent="-176213"/>
            <a:endParaRPr lang="en-US" dirty="0"/>
          </a:p>
          <a:p>
            <a:pPr marL="176213" lvl="1" indent="-176213"/>
            <a:r>
              <a:rPr lang="en-US" dirty="0"/>
              <a:t>What if the k nearest neighbors belong to different classes?</a:t>
            </a:r>
          </a:p>
          <a:p>
            <a:pPr lvl="1">
              <a:buClrTx/>
            </a:pPr>
            <a:r>
              <a:rPr lang="en-US" dirty="0"/>
              <a:t>Tyranny of the majority</a:t>
            </a:r>
          </a:p>
          <a:p>
            <a:pPr lvl="1">
              <a:buClrTx/>
            </a:pPr>
            <a:r>
              <a:rPr lang="en-US" dirty="0"/>
              <a:t>Weighted by distance: kernel &amp; links with non parametric models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94186" y="2621972"/>
            <a:ext cx="1476272" cy="147627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044852" y="1975442"/>
            <a:ext cx="2967486" cy="2420408"/>
            <a:chOff x="2346394" y="2194719"/>
            <a:chExt cx="2967486" cy="2420408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346394" y="4615126"/>
              <a:ext cx="29674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46394" y="2194719"/>
              <a:ext cx="0" cy="24204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6442322" y="327010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19084" y="30015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337650" y="36065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930292" y="2910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456601" y="33867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412043" y="2351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628367" y="21941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338314" y="34518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250895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788141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7518314" y="24419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254028" y="2478209"/>
            <a:ext cx="55658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k=3</a:t>
            </a:r>
          </a:p>
        </p:txBody>
      </p:sp>
      <p:cxnSp>
        <p:nvCxnSpPr>
          <p:cNvPr id="27" name="Straight Arrow Connector 26"/>
          <p:cNvCxnSpPr>
            <a:stCxn id="28" idx="3"/>
            <a:endCxn id="29" idx="7"/>
          </p:cNvCxnSpPr>
          <p:nvPr/>
        </p:nvCxnSpPr>
        <p:spPr>
          <a:xfrm flipV="1">
            <a:off x="6548486" y="3016272"/>
            <a:ext cx="455642" cy="3314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>
            <a:off x="6555182" y="3363847"/>
            <a:ext cx="46511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9" idx="0"/>
          </p:cNvCxnSpPr>
          <p:nvPr/>
        </p:nvCxnSpPr>
        <p:spPr>
          <a:xfrm flipV="1">
            <a:off x="7020292" y="3022968"/>
            <a:ext cx="0" cy="33714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k-Nearest </a:t>
            </a:r>
            <a:r>
              <a:rPr lang="en-US" dirty="0"/>
              <a:t>Neighbors (k-NN)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682271" y="3159768"/>
            <a:ext cx="62972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82271" y="3452555"/>
            <a:ext cx="629729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82271" y="3745341"/>
            <a:ext cx="6297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29" idx="0"/>
          </p:cNvCxnSpPr>
          <p:nvPr/>
        </p:nvCxnSpPr>
        <p:spPr>
          <a:xfrm flipV="1">
            <a:off x="6555182" y="3022968"/>
            <a:ext cx="465110" cy="340879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Excuse me…what is a kernel?</a:t>
            </a:r>
          </a:p>
        </p:txBody>
      </p:sp>
      <p:sp>
        <p:nvSpPr>
          <p:cNvPr id="7" name="Rectangle 6"/>
          <p:cNvSpPr/>
          <p:nvPr/>
        </p:nvSpPr>
        <p:spPr>
          <a:xfrm>
            <a:off x="2648308" y="2812211"/>
            <a:ext cx="3183691" cy="91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Questa slide è solo </a:t>
            </a:r>
            <a:r>
              <a:rPr lang="en-GB" dirty="0" err="1">
                <a:solidFill>
                  <a:sysClr val="windowText" lastClr="000000"/>
                </a:solidFill>
              </a:rPr>
              <a:t>uno</a:t>
            </a:r>
            <a:r>
              <a:rPr lang="en-GB" dirty="0">
                <a:solidFill>
                  <a:sysClr val="windowText" lastClr="000000"/>
                </a:solidFill>
              </a:rPr>
              <a:t> </a:t>
            </a:r>
            <a:r>
              <a:rPr lang="en-GB" dirty="0" err="1">
                <a:solidFill>
                  <a:sysClr val="windowText" lastClr="000000"/>
                </a:solidFill>
              </a:rPr>
              <a:t>scheletro</a:t>
            </a:r>
            <a:endParaRPr lang="en-GB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1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One of the most famous models: the </a:t>
            </a:r>
            <a:r>
              <a:rPr lang="en-US" b="1" dirty="0"/>
              <a:t>Support Vector Machine</a:t>
            </a:r>
            <a:r>
              <a:rPr lang="en-US" dirty="0"/>
              <a:t> (SVM)</a:t>
            </a:r>
          </a:p>
          <a:p>
            <a:endParaRPr lang="en-US" dirty="0"/>
          </a:p>
          <a:p>
            <a:pPr lvl="1"/>
            <a:r>
              <a:rPr lang="en-US" dirty="0"/>
              <a:t>Find the best </a:t>
            </a:r>
            <a:r>
              <a:rPr lang="en-US" b="1" dirty="0"/>
              <a:t>class-separating</a:t>
            </a:r>
          </a:p>
          <a:p>
            <a:pPr marL="628650" lvl="1" indent="0">
              <a:buNone/>
            </a:pPr>
            <a:r>
              <a:rPr lang="en-US" b="1" dirty="0"/>
              <a:t>hyperplane</a:t>
            </a:r>
            <a:r>
              <a:rPr lang="en-US" dirty="0"/>
              <a:t> in a n-dimensional</a:t>
            </a:r>
          </a:p>
          <a:p>
            <a:pPr marL="628650" lvl="1" indent="0">
              <a:buNone/>
            </a:pPr>
            <a:r>
              <a:rPr lang="en-US" dirty="0"/>
              <a:t>kernel space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/>
              <a:t>the </a:t>
            </a:r>
            <a:r>
              <a:rPr lang="en-US" b="1" dirty="0"/>
              <a:t>support vectors</a:t>
            </a:r>
            <a:r>
              <a:rPr lang="en-US" dirty="0"/>
              <a:t>, i.e. the points</a:t>
            </a:r>
          </a:p>
          <a:p>
            <a:pPr marL="628650" lvl="1" indent="0">
              <a:buNone/>
            </a:pPr>
            <a:r>
              <a:rPr lang="en-US" dirty="0"/>
              <a:t>the closest to such hyperplane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The kernel can be</a:t>
            </a:r>
          </a:p>
          <a:p>
            <a:pPr lvl="2"/>
            <a:r>
              <a:rPr lang="en-US" dirty="0"/>
              <a:t>linear</a:t>
            </a:r>
          </a:p>
          <a:p>
            <a:pPr lvl="2"/>
            <a:r>
              <a:rPr lang="en-US" dirty="0"/>
              <a:t>polynomial</a:t>
            </a:r>
          </a:p>
          <a:p>
            <a:pPr lvl="2"/>
            <a:r>
              <a:rPr lang="en-US" dirty="0"/>
              <a:t>radial</a:t>
            </a:r>
          </a:p>
          <a:p>
            <a:pPr lvl="2"/>
            <a:r>
              <a:rPr lang="en-US" dirty="0"/>
              <a:t>or anything you want it to be!</a:t>
            </a:r>
          </a:p>
          <a:p>
            <a:pPr marL="6286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Support Vector Machine (SVM)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Linear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Polynomial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Radial</a:t>
            </a:r>
          </a:p>
        </p:txBody>
      </p:sp>
    </p:spTree>
    <p:extLst>
      <p:ext uri="{BB962C8B-B14F-4D97-AF65-F5344CB8AC3E}">
        <p14:creationId xmlns:p14="http://schemas.microsoft.com/office/powerpoint/2010/main" val="1217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79EE77-00D7-4529-8D61-CC641FDFA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87" t="15091" r="11994" b="15683"/>
          <a:stretch/>
        </p:blipFill>
        <p:spPr>
          <a:xfrm>
            <a:off x="444489" y="2805320"/>
            <a:ext cx="2685950" cy="1761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4489" y="2679161"/>
            <a:ext cx="3963044" cy="2889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0CE02-BCC9-4F0E-B8BE-506A2C73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797" y="2813946"/>
            <a:ext cx="3646001" cy="260428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4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Another famous model: </a:t>
            </a:r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Trees</a:t>
            </a:r>
            <a:endParaRPr lang="it-IT" b="1" dirty="0"/>
          </a:p>
          <a:p>
            <a:pPr lvl="1"/>
            <a:r>
              <a:rPr lang="en-GB" dirty="0"/>
              <a:t>Classification (or regression) models in the form of a tree structure</a:t>
            </a:r>
          </a:p>
          <a:p>
            <a:pPr lvl="1"/>
            <a:r>
              <a:rPr lang="en-GB" dirty="0"/>
              <a:t>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</a:t>
            </a:r>
          </a:p>
          <a:p>
            <a:pPr lvl="1"/>
            <a:r>
              <a:rPr lang="en-GB" dirty="0"/>
              <a:t>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ECF575-29A7-4D26-97DE-06CD9D52B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00" y="2907098"/>
            <a:ext cx="3407564" cy="243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329EB-AF7A-40DD-8440-CF1C2FB0E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900" y="2907098"/>
            <a:ext cx="3407564" cy="2433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137DCC-5326-4E42-8216-7634F2781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118" y="525440"/>
            <a:ext cx="1701578" cy="1626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93B5B-D837-4A3D-965C-280EF4844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3042" y="525440"/>
            <a:ext cx="1616322" cy="1626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5C58EA-82C3-4A37-A5B7-A0C9ABA02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89000"/>
            <a:ext cx="1003835" cy="100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1C8086-36DF-4BB5-8B29-248E398F9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6675" y="145888"/>
            <a:ext cx="1335735" cy="13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Using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  <a:p>
            <a:endParaRPr lang="it-IT" b="1" dirty="0"/>
          </a:p>
          <a:p>
            <a:pPr lvl="1"/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AA3F8-0BEE-4418-B5AC-5D146DCF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00" y="2598380"/>
            <a:ext cx="4536000" cy="32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spiral come slide prima?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F50B5-6C3F-4B8C-A9A9-ACBF983D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52" y="3796481"/>
            <a:ext cx="1684282" cy="16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1429544"/>
            <a:ext cx="8683625" cy="434181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marL="628650" lvl="2" indent="-176213"/>
            <a:r>
              <a:rPr lang="it-IT" b="1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recommended</a:t>
            </a:r>
            <a:r>
              <a:rPr lang="it-IT" dirty="0"/>
              <a:t>…</a:t>
            </a:r>
          </a:p>
          <a:p>
            <a:pPr marL="452437" lvl="2" indent="0">
              <a:buNone/>
            </a:pPr>
            <a:r>
              <a:rPr lang="it-IT" dirty="0"/>
              <a:t>		…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  <a:p>
            <a:pPr marL="631825" lvl="2" indent="0" defTabSz="630238">
              <a:buNone/>
            </a:pPr>
            <a:r>
              <a:rPr lang="it-IT" dirty="0"/>
              <a:t>(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time, </a:t>
            </a:r>
            <a:r>
              <a:rPr lang="it-IT" dirty="0" err="1"/>
              <a:t>though</a:t>
            </a:r>
            <a:r>
              <a:rPr lang="it-IT" dirty="0"/>
              <a:t>!)</a:t>
            </a:r>
          </a:p>
          <a:p>
            <a:endParaRPr lang="it-IT" dirty="0"/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marL="457200" lvl="1" indent="0">
              <a:buNone/>
            </a:pPr>
            <a:r>
              <a:rPr lang="it-IT" dirty="0"/>
              <a:t>														…</a:t>
            </a:r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3381045" y="40613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1279773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2568178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2919562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207967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59350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19562" y="30928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19562" y="17285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2254011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4207967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9" name="Freeform 18"/>
          <p:cNvSpPr/>
          <p:nvPr/>
        </p:nvSpPr>
        <p:spPr>
          <a:xfrm>
            <a:off x="6063655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6580138" y="4450254"/>
            <a:ext cx="1865362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Prescriptive Analytics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79773" y="5549901"/>
            <a:ext cx="4450854" cy="34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580138" y="5549901"/>
            <a:ext cx="1865362" cy="346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Environment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215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https://cran.r-project.org/package=tidyverse</a:t>
            </a:r>
            <a:r>
              <a:rPr lang="it-IT" dirty="0"/>
              <a:t>, </a:t>
            </a:r>
            <a:r>
              <a:rPr lang="en-US" dirty="0"/>
              <a:t>Wickham, Hadley (2017). "R for data science"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https://cran.r-project.org/package=caret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8537570" cy="4680000"/>
          </a:xfrm>
        </p:spPr>
        <p:txBody>
          <a:bodyPr/>
          <a:lstStyle/>
          <a:p>
            <a:r>
              <a:rPr lang="en-GB" dirty="0"/>
              <a:t>You just need the right R packages!</a:t>
            </a:r>
          </a:p>
          <a:p>
            <a:pPr marL="1371600" lvl="3" indent="0">
              <a:buNone/>
            </a:pPr>
            <a:endParaRPr lang="en-GB" dirty="0"/>
          </a:p>
          <a:p>
            <a:pPr marL="231140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/>
              <a:t>developed by Hadley Wickham, Chief Scientist at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  <a:p>
            <a:pPr marL="2311400" lvl="2" indent="0">
              <a:buNone/>
            </a:pPr>
            <a:endParaRPr lang="en-GB" dirty="0"/>
          </a:p>
          <a:p>
            <a:pPr marL="2781300" lvl="3">
              <a:buClrTx/>
            </a:pPr>
            <a:r>
              <a:rPr lang="en-US" dirty="0"/>
              <a:t>"a set of packages that work in harmony because they share common data representations and API design"</a:t>
            </a:r>
          </a:p>
          <a:p>
            <a:pPr marL="2781300" lvl="3">
              <a:buClrTx/>
            </a:pPr>
            <a:r>
              <a:rPr lang="en-US" dirty="0"/>
              <a:t>including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GB" dirty="0"/>
          </a:p>
          <a:p>
            <a:pPr marL="2311400" lvl="2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marL="2311400" lvl="2" indent="0"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81300" lvl="3">
              <a:buClrTx/>
            </a:pPr>
            <a:r>
              <a:rPr lang="en-US" dirty="0"/>
              <a:t>"a set of functions that attempt to streamline the process for creating predictive models"</a:t>
            </a:r>
          </a:p>
          <a:p>
            <a:pPr marL="2781300" lvl="3">
              <a:buClrTx/>
            </a:pPr>
            <a:r>
              <a:rPr lang="en-US" dirty="0"/>
              <a:t>calls packages such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" y="4223471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8" y="2321216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978</Words>
  <Application>Microsoft Office PowerPoint</Application>
  <PresentationFormat>On-screen Show (4:3)</PresentationFormat>
  <Paragraphs>225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Berlin Sans FB Demi</vt:lpstr>
      <vt:lpstr>Calibri</vt:lpstr>
      <vt:lpstr>Cambria Math</vt:lpstr>
      <vt:lpstr>Courier New</vt:lpstr>
      <vt:lpstr>UniCredit</vt:lpstr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Machine Learning is nothing new, why the hype?</vt:lpstr>
      <vt:lpstr>What do you need for Machine Learning?</vt:lpstr>
      <vt:lpstr>Machine Learning models: linear and logistic regressions</vt:lpstr>
      <vt:lpstr>Machine Learning models: k-Nearest Neighbors (k-NN)</vt:lpstr>
      <vt:lpstr>Excuse me…what is a kernel?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</vt:vector>
  </TitlesOfParts>
  <Company>UGIS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Gabriele Bonomi</cp:lastModifiedBy>
  <cp:revision>198</cp:revision>
  <dcterms:created xsi:type="dcterms:W3CDTF">2018-03-14T13:30:48Z</dcterms:created>
  <dcterms:modified xsi:type="dcterms:W3CDTF">2018-03-31T13:03:04Z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